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handoutMasterIdLst>
    <p:handoutMasterId r:id="rId31"/>
  </p:handoutMasterIdLst>
  <p:sldIdLst>
    <p:sldId id="288" r:id="rId2"/>
    <p:sldId id="276" r:id="rId3"/>
    <p:sldId id="279" r:id="rId4"/>
    <p:sldId id="280" r:id="rId5"/>
    <p:sldId id="284" r:id="rId6"/>
    <p:sldId id="281" r:id="rId7"/>
    <p:sldId id="282" r:id="rId8"/>
    <p:sldId id="283" r:id="rId9"/>
    <p:sldId id="294" r:id="rId10"/>
    <p:sldId id="296" r:id="rId11"/>
    <p:sldId id="297" r:id="rId12"/>
    <p:sldId id="298" r:id="rId13"/>
    <p:sldId id="299" r:id="rId14"/>
    <p:sldId id="300" r:id="rId15"/>
    <p:sldId id="301" r:id="rId16"/>
    <p:sldId id="293" r:id="rId17"/>
    <p:sldId id="289" r:id="rId18"/>
    <p:sldId id="290" r:id="rId19"/>
    <p:sldId id="291" r:id="rId20"/>
    <p:sldId id="292" r:id="rId21"/>
    <p:sldId id="286" r:id="rId22"/>
    <p:sldId id="285" r:id="rId23"/>
    <p:sldId id="256" r:id="rId24"/>
    <p:sldId id="272" r:id="rId25"/>
    <p:sldId id="273" r:id="rId26"/>
    <p:sldId id="274" r:id="rId27"/>
    <p:sldId id="275" r:id="rId28"/>
    <p:sldId id="278" r:id="rId29"/>
    <p:sldId id="302" r:id="rId30"/>
  </p:sldIdLst>
  <p:sldSz cx="9144000" cy="6858000" type="screen4x3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8E1DA-EF75-45C2-A790-A7BD70B0376F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E8BED-BFD4-4DB5-AD22-0442FB93FD2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0265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แทนวันที่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17" name="ตัวแทนท้ายกระดา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สี่เหลี่ยมผืนผ้า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สี่เหลี่ยมผืนผ้า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ตัวเชื่อมต่อตรง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ตัวเชื่อมต่อตรง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ตัวเชื่อมต่อตรง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สี่เหลี่ยมผืนผ้า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วงรี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วงรี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วงรี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วงรี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วงรี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ตัวแทนหมายเลขภาพนิ่ง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8" name="ตัวแทนเนื้อหา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  <p:sp>
        <p:nvSpPr>
          <p:cNvPr id="10" name="ตัวแทนท้ายกระดา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ตัวเชื่อมต่อตรง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ตัวเชื่อมต่อตรง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วงรี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วงรี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วงรี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วงรี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วงรี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ตัวเชื่อมต่อตรง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แทนเนื้อหา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2" name="ตัวแทนข้อความ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ตัวแทนข้อความ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6" name="ตัวแทนวันที่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วงรี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ตัวแทนเนื้อหา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1" name="ตัวแทนวันที่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22" name="ตัวแทนหมายเลขภาพนิ่ง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  <p:sp>
        <p:nvSpPr>
          <p:cNvPr id="23" name="ตัวแทนท้ายกระดา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วงรี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ตัวเชื่อมต่อตรง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ตัวเชื่อมต่อตรง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ตัวเชื่อมต่อตรง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ตัวแทนวันที่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18" name="ตัวแทนหมายเลขภาพนิ่ง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  <p:sp>
        <p:nvSpPr>
          <p:cNvPr id="21" name="ตัวแทนท้ายกระดา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816D59-2A39-4BB7-9F46-CC39FF2505E5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วงรี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ตัวแทน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AE94A71-D5B6-457B-8661-9C507DB7865B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5.wdp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7.wdp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9.wdp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1.wdp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3.wdp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t="-13870" r="4388" b="-159"/>
          <a:stretch/>
        </p:blipFill>
        <p:spPr>
          <a:xfrm>
            <a:off x="0" y="-963488"/>
            <a:ext cx="9144000" cy="792088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-25577" y="4437112"/>
            <a:ext cx="6375003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5" y="4509120"/>
            <a:ext cx="1191922" cy="1224136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1403648" y="4437112"/>
            <a:ext cx="4456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สำนักงานทางหลวงที่ 15</a:t>
            </a:r>
            <a:endParaRPr lang="th-TH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301318" y="5097378"/>
            <a:ext cx="25587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(ประจวบคีรีขันธ์)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78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75" y="0"/>
            <a:ext cx="4937449" cy="685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8100392" y="131728"/>
            <a:ext cx="576064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100271" y="44624"/>
            <a:ext cx="601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9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5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41" y="0"/>
            <a:ext cx="4630918" cy="685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10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90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17" y="0"/>
            <a:ext cx="4555965" cy="685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3563888" y="5013176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563888" y="6021288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11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60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5833" r="3007" b="5972"/>
          <a:stretch/>
        </p:blipFill>
        <p:spPr>
          <a:xfrm rot="204056">
            <a:off x="2422462" y="161120"/>
            <a:ext cx="4693771" cy="6606428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3851920" y="908720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12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853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3" t="7445" b="11515"/>
          <a:stretch/>
        </p:blipFill>
        <p:spPr>
          <a:xfrm>
            <a:off x="1979712" y="116632"/>
            <a:ext cx="4824536" cy="660007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13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91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37" y="188640"/>
            <a:ext cx="6144799" cy="639504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14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43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11560" y="2601486"/>
            <a:ext cx="777686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คู่มือการพิจารณาอนุญาตให้ยานพาหนะเดินบนทางหลวงพิเศษ ทางหลวงแผ่นดิน และทางหลวงสัมปทาน</a:t>
            </a:r>
          </a:p>
          <a:p>
            <a:pPr algn="ctr"/>
            <a:endParaRPr lang="th-TH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15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058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33589"/>
            <a:ext cx="5832648" cy="693659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16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95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010"/>
            <a:ext cx="5030456" cy="685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17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2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9552"/>
            <a:ext cx="5312434" cy="685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18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67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81" t="8568" b="6211"/>
          <a:stretch/>
        </p:blipFill>
        <p:spPr>
          <a:xfrm rot="16200000">
            <a:off x="-469770" y="781010"/>
            <a:ext cx="6555147" cy="525658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สี่เหลี่ยมผืนผ้า 3"/>
          <p:cNvSpPr/>
          <p:nvPr/>
        </p:nvSpPr>
        <p:spPr>
          <a:xfrm>
            <a:off x="5580112" y="2132029"/>
            <a:ext cx="302408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แนบท้ายเอกสารประกวดราคาจ้าง   ข้อ 1.13</a:t>
            </a:r>
          </a:p>
          <a:p>
            <a:pPr algn="ctr"/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100392" y="131728"/>
            <a:ext cx="576064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100272" y="44624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56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0602"/>
            <a:ext cx="5184576" cy="667345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19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123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27633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755576" y="325104"/>
            <a:ext cx="48965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th-TH" sz="6000" b="1" dirty="0">
                <a:solidFill>
                  <a:srgbClr val="1C01BF"/>
                </a:solidFill>
                <a:latin typeface="Angsana New" pitchFamily="18" charset="-34"/>
                <a:cs typeface="Angsana New" pitchFamily="18" charset="-34"/>
              </a:rPr>
              <a:t>Flexible  Pavement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1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7546" y="901073"/>
            <a:ext cx="6867441" cy="5065294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5292080" y="1700808"/>
            <a:ext cx="343165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ตารางแสดงค่าของโมเมนต์ดัดและแรงเฉือนเนื่องจากรถขนส่งสินค้า และ 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HS20-44</a:t>
            </a:r>
            <a:endParaRPr lang="th-TH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750243" y="131728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704235" y="31494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21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705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1" b="2388"/>
          <a:stretch/>
        </p:blipFill>
        <p:spPr>
          <a:xfrm rot="16200000">
            <a:off x="-302721" y="1866648"/>
            <a:ext cx="5328591" cy="413281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3771" b="2739"/>
          <a:stretch/>
        </p:blipFill>
        <p:spPr>
          <a:xfrm rot="16200000">
            <a:off x="4134902" y="1849876"/>
            <a:ext cx="5328591" cy="416636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สี่เหลี่ยมผืนผ้า 4"/>
          <p:cNvSpPr/>
          <p:nvPr/>
        </p:nvSpPr>
        <p:spPr>
          <a:xfrm>
            <a:off x="7997326" y="229640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951318" y="129406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22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83" y="-99392"/>
            <a:ext cx="8439815" cy="145638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4989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2481" b="2971"/>
          <a:stretch/>
        </p:blipFill>
        <p:spPr>
          <a:xfrm rot="16200000">
            <a:off x="-67090" y="1763809"/>
            <a:ext cx="5058575" cy="417646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2841" b="2505"/>
          <a:stretch/>
        </p:blipFill>
        <p:spPr>
          <a:xfrm rot="16200000">
            <a:off x="4302279" y="1808499"/>
            <a:ext cx="5058576" cy="408708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7997326" y="229640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951318" y="129406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23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83" y="-99392"/>
            <a:ext cx="8439815" cy="145638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2316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4695" b="3852"/>
          <a:stretch/>
        </p:blipFill>
        <p:spPr>
          <a:xfrm rot="16200000">
            <a:off x="-43937" y="1909404"/>
            <a:ext cx="5127421" cy="396044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4188" b="4695"/>
          <a:stretch/>
        </p:blipFill>
        <p:spPr>
          <a:xfrm rot="16200000">
            <a:off x="4138186" y="1915066"/>
            <a:ext cx="5145068" cy="393147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7997326" y="229640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951318" y="129406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24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83" y="-99392"/>
            <a:ext cx="8439815" cy="145638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756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5031" b="4863"/>
          <a:stretch/>
        </p:blipFill>
        <p:spPr>
          <a:xfrm rot="16200000">
            <a:off x="-71608" y="1810406"/>
            <a:ext cx="5112568" cy="388526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4189" b="5488"/>
          <a:stretch/>
        </p:blipFill>
        <p:spPr>
          <a:xfrm rot="16200000">
            <a:off x="4054397" y="1815641"/>
            <a:ext cx="5126209" cy="388843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7997326" y="229640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951318" y="129406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25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83" y="-99392"/>
            <a:ext cx="8439815" cy="145638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756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8" t="5199" b="4019"/>
          <a:stretch/>
        </p:blipFill>
        <p:spPr>
          <a:xfrm rot="16200000">
            <a:off x="52584" y="1755730"/>
            <a:ext cx="4896544" cy="406662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0" t="4863" b="3683"/>
          <a:stretch/>
        </p:blipFill>
        <p:spPr>
          <a:xfrm rot="16200000">
            <a:off x="4215622" y="1838460"/>
            <a:ext cx="4883814" cy="388843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83" y="-99392"/>
            <a:ext cx="8439815" cy="145638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สี่เหลี่ยมผืนผ้า 4"/>
          <p:cNvSpPr/>
          <p:nvPr/>
        </p:nvSpPr>
        <p:spPr>
          <a:xfrm>
            <a:off x="7997326" y="229640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951318" y="129406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26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56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t="4648" r="16079" b="3893"/>
          <a:stretch/>
        </p:blipFill>
        <p:spPr>
          <a:xfrm rot="5400000">
            <a:off x="-307641" y="891817"/>
            <a:ext cx="6160639" cy="489830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99374"/>
            <a:ext cx="3744416" cy="1882857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7997326" y="229640"/>
            <a:ext cx="926213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951318" y="129406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27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8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267744" y="2708920"/>
            <a:ext cx="48255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8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จบการนำเสนอ</a:t>
            </a:r>
            <a:endParaRPr lang="th-TH" sz="8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25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6" y="2427819"/>
            <a:ext cx="8357815" cy="2878636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1043608" y="476672"/>
            <a:ext cx="676875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ความเรียบที่ผิว </a:t>
            </a:r>
          </a:p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Surface Tolerance</a:t>
            </a:r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  <a:p>
            <a:pPr algn="ctr"/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825363" y="5662485"/>
            <a:ext cx="356306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4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ทล.ม</a:t>
            </a:r>
            <a:r>
              <a:rPr lang="th-TH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408/2532</a:t>
            </a:r>
            <a:endParaRPr lang="th-TH" sz="24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100392" y="131728"/>
            <a:ext cx="576064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100271" y="44624"/>
            <a:ext cx="601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1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55576" y="684748"/>
            <a:ext cx="712879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ความคลาดเคลื่อนของผิวคอนกรีต</a:t>
            </a:r>
          </a:p>
          <a:p>
            <a:pPr algn="ctr"/>
            <a:r>
              <a:rPr lang="th-TH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"/>
          <a:stretch/>
        </p:blipFill>
        <p:spPr>
          <a:xfrm>
            <a:off x="541755" y="1700808"/>
            <a:ext cx="7884368" cy="3987473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4825363" y="5662485"/>
            <a:ext cx="356306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4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ทล.ม</a:t>
            </a:r>
            <a:r>
              <a:rPr lang="th-TH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309/2544</a:t>
            </a:r>
            <a:endParaRPr lang="th-TH" sz="24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100392" y="131728"/>
            <a:ext cx="576064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100271" y="44624"/>
            <a:ext cx="601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4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8567" b="5537"/>
          <a:stretch/>
        </p:blipFill>
        <p:spPr>
          <a:xfrm rot="16200000">
            <a:off x="-540569" y="980729"/>
            <a:ext cx="6480721" cy="489654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สี่เหลี่ยมผืนผ้า 4"/>
          <p:cNvSpPr/>
          <p:nvPr/>
        </p:nvSpPr>
        <p:spPr>
          <a:xfrm>
            <a:off x="5076056" y="1772816"/>
            <a:ext cx="36004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เอกสารแนบท้าย</a:t>
            </a:r>
          </a:p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สัญญาจ้าง </a:t>
            </a:r>
          </a:p>
          <a:p>
            <a:pPr algn="ctr"/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ข้อ 2.18 ผนวก 18</a:t>
            </a:r>
          </a:p>
          <a:p>
            <a:pPr algn="ctr"/>
            <a:endParaRPr lang="th-TH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100392" y="131728"/>
            <a:ext cx="576064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100271" y="44624"/>
            <a:ext cx="601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422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4091"/>
            <a:ext cx="8748464" cy="6183743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917340" y="118373"/>
            <a:ext cx="72728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altLang="th-TH" sz="3600" b="1" dirty="0" smtClean="0">
                <a:solidFill>
                  <a:srgbClr val="1C01BF"/>
                </a:solidFill>
                <a:latin typeface="Angsana New" pitchFamily="18" charset="-34"/>
                <a:cs typeface="Angsana New" pitchFamily="18" charset="-34"/>
              </a:rPr>
              <a:t>ข้อกำหนดน้ำหนัก น้ำหนักบรรทุก และน้ำหนักลงเพลา</a:t>
            </a:r>
            <a:endParaRPr lang="th-TH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100392" y="131728"/>
            <a:ext cx="576064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100271" y="44624"/>
            <a:ext cx="601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250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" y="548680"/>
            <a:ext cx="8892480" cy="6285539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917340" y="44624"/>
            <a:ext cx="72728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altLang="th-TH" sz="3600" b="1" dirty="0" smtClean="0">
                <a:solidFill>
                  <a:srgbClr val="1C01BF"/>
                </a:solidFill>
                <a:latin typeface="Angsana New" pitchFamily="18" charset="-34"/>
                <a:cs typeface="Angsana New" pitchFamily="18" charset="-34"/>
              </a:rPr>
              <a:t>ข้อกำหนดน้ำหนัก น้ำหนักบรรทุก และน้ำหนักลงเพลา</a:t>
            </a:r>
            <a:endParaRPr lang="th-TH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219145" y="59720"/>
            <a:ext cx="576064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219024" y="-27384"/>
            <a:ext cx="601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6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95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2013" r="57013" b="14493"/>
          <a:stretch/>
        </p:blipFill>
        <p:spPr>
          <a:xfrm rot="5400000">
            <a:off x="1435691" y="-1050344"/>
            <a:ext cx="6272617" cy="8928992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8100392" y="131728"/>
            <a:ext cx="576064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100271" y="44624"/>
            <a:ext cx="601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7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3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11560" y="1340768"/>
            <a:ext cx="7776864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ประกาศผู้อำนวยการทางหลวงที่                     </a:t>
            </a:r>
            <a:r>
              <a:rPr lang="th-TH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คค</a:t>
            </a:r>
            <a:r>
              <a:rPr lang="th-TH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0643/530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 </a:t>
            </a:r>
            <a:r>
              <a:rPr lang="th-TH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ก.ย.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2551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endParaRPr lang="th-TH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th-TH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99592" y="4221088"/>
            <a:ext cx="71287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ลงนามโดย นายชิต  </a:t>
            </a:r>
            <a:r>
              <a:rPr lang="th-TH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พงษ์พิ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สันต์</a:t>
            </a:r>
            <a:r>
              <a:rPr lang="th-TH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รัตน์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th-TH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วญร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.  </a:t>
            </a:r>
          </a:p>
          <a:p>
            <a:pPr algn="ctr"/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ปฏิบัติชรา</a:t>
            </a:r>
            <a:r>
              <a:rPr lang="th-TH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ชการ</a:t>
            </a:r>
            <a:r>
              <a:rPr lang="th-TH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แทนอธิบดีกรมทางหลวง </a:t>
            </a:r>
          </a:p>
          <a:p>
            <a:pPr algn="ctr"/>
            <a:endParaRPr lang="th-TH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100392" y="131728"/>
            <a:ext cx="576064" cy="7049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8100271" y="44624"/>
            <a:ext cx="601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8</a:t>
            </a:r>
            <a:endParaRPr lang="th-TH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131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ฉลียง">
  <a:themeElements>
    <a:clrScheme name="เฉลียง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เฉลียง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ชีวิตชีวา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417</TotalTime>
  <Words>150</Words>
  <Application>Microsoft Office PowerPoint</Application>
  <PresentationFormat>นำเสนอทางหน้าจอ (4:3)</PresentationFormat>
  <Paragraphs>48</Paragraphs>
  <Slides>29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29</vt:i4>
      </vt:variant>
    </vt:vector>
  </HeadingPairs>
  <TitlesOfParts>
    <vt:vector size="37" baseType="lpstr">
      <vt:lpstr>Angsana New</vt:lpstr>
      <vt:lpstr>Calibri</vt:lpstr>
      <vt:lpstr>Century Schoolbook</vt:lpstr>
      <vt:lpstr>Cordia New</vt:lpstr>
      <vt:lpstr>KodchiangUPC</vt:lpstr>
      <vt:lpstr>Wingdings</vt:lpstr>
      <vt:lpstr>Wingdings 2</vt:lpstr>
      <vt:lpstr>เฉลียง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IT-DOH15</dc:creator>
  <cp:lastModifiedBy>Windows User</cp:lastModifiedBy>
  <cp:revision>51</cp:revision>
  <cp:lastPrinted>2018-09-28T07:11:19Z</cp:lastPrinted>
  <dcterms:created xsi:type="dcterms:W3CDTF">2018-09-27T09:55:14Z</dcterms:created>
  <dcterms:modified xsi:type="dcterms:W3CDTF">2018-10-02T02:27:05Z</dcterms:modified>
</cp:coreProperties>
</file>